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256" r:id="rId2"/>
    <p:sldId id="257" r:id="rId3"/>
    <p:sldId id="382" r:id="rId4"/>
    <p:sldId id="354" r:id="rId5"/>
    <p:sldId id="355" r:id="rId6"/>
    <p:sldId id="356" r:id="rId7"/>
    <p:sldId id="259" r:id="rId8"/>
    <p:sldId id="260" r:id="rId9"/>
    <p:sldId id="363" r:id="rId10"/>
    <p:sldId id="384" r:id="rId11"/>
    <p:sldId id="385" r:id="rId12"/>
    <p:sldId id="386" r:id="rId13"/>
    <p:sldId id="387" r:id="rId14"/>
    <p:sldId id="388" r:id="rId15"/>
    <p:sldId id="389" r:id="rId16"/>
    <p:sldId id="390" r:id="rId17"/>
    <p:sldId id="391" r:id="rId18"/>
    <p:sldId id="392" r:id="rId19"/>
    <p:sldId id="393" r:id="rId20"/>
    <p:sldId id="394" r:id="rId21"/>
    <p:sldId id="366" r:id="rId22"/>
    <p:sldId id="367" r:id="rId23"/>
    <p:sldId id="369" r:id="rId24"/>
    <p:sldId id="370" r:id="rId25"/>
    <p:sldId id="371" r:id="rId26"/>
    <p:sldId id="372" r:id="rId27"/>
    <p:sldId id="373" r:id="rId28"/>
    <p:sldId id="374" r:id="rId29"/>
    <p:sldId id="375" r:id="rId30"/>
    <p:sldId id="376" r:id="rId31"/>
    <p:sldId id="377" r:id="rId32"/>
    <p:sldId id="378" r:id="rId33"/>
    <p:sldId id="379" r:id="rId34"/>
    <p:sldId id="380" r:id="rId35"/>
    <p:sldId id="381" r:id="rId36"/>
    <p:sldId id="395" r:id="rId37"/>
    <p:sldId id="343" r:id="rId38"/>
    <p:sldId id="396" r:id="rId39"/>
    <p:sldId id="341" r:id="rId40"/>
    <p:sldId id="340" r:id="rId41"/>
    <p:sldId id="344" r:id="rId42"/>
    <p:sldId id="398" r:id="rId43"/>
    <p:sldId id="397" r:id="rId44"/>
    <p:sldId id="348" r:id="rId45"/>
    <p:sldId id="349" r:id="rId46"/>
    <p:sldId id="350" r:id="rId47"/>
    <p:sldId id="351" r:id="rId48"/>
    <p:sldId id="352" r:id="rId49"/>
    <p:sldId id="353" r:id="rId50"/>
    <p:sldId id="399" r:id="rId51"/>
    <p:sldId id="400" r:id="rId52"/>
    <p:sldId id="401" r:id="rId53"/>
    <p:sldId id="402" r:id="rId54"/>
    <p:sldId id="403" r:id="rId55"/>
    <p:sldId id="404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customXml" Target="../customXml/item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customXml" Target="../customXml/item3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6F9E5-4817-402F-A8A9-6D7EFC23A6E1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E2EFD7-962B-403C-8EA7-EF796F603F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46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16CF1-C672-AC03-92C5-67B674F7F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92DFD8-6394-D294-269A-8E30480305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E16F3-4F49-C605-ECBE-56C7929EF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BD86-28EB-FE59-D66C-87554A9D6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C7A44-D4F2-0332-890D-72E0A75B3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9098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17BD8-2A76-9268-8189-4B5C9B2F5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D6DC22-4B53-DD14-4C1C-05E9996BB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430E5-BED9-A20C-D987-FFDB60F62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C7877-082E-A2B7-FF80-08CA8E244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16462-ADEA-D085-3C4C-4531D4FC8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6809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94C016-1AB1-17BF-6A02-71C382C4C1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C1AF82-A23A-E7A0-E92E-8947A77286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8FC5F-B1A8-4DB8-0F99-C4C726D01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E5659-4C35-1881-5979-3E4C72521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803BB-E13C-5A4A-4C27-4E4C34B0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5296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3CA85-D47F-AB3D-0DD7-AD0CDF196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A5FF6-10FE-A1F3-E91E-934F12145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E1899-B9BE-E3FD-882E-281D78A63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65977-8877-3651-9A29-0D258B66E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D2AFA-6161-1690-3D70-065AFD4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9847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41739-3A35-1079-BD03-A106CF2BC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2E1E3C-6285-FEFD-68AA-AADA5D63F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28E2D-C885-B46B-B1F9-B879D77FD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9DA63-CFED-C062-241E-FE1918D66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8EC2F-C14F-156D-2101-D735F4C9E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000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4C249-1BD4-44B6-DDA3-8028E77FB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236A9-F93D-FB51-C5FE-DA8B55AD05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EAEE99-E672-3855-3CF8-04989CC78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7E338-C4CA-9A0B-BDA0-9047B623C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61B82D-5289-D3D2-5031-BCACAFCCE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ECED8-F71C-F017-EE95-EF9ACAA61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069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EF0CD-58C2-B7C3-168C-81A55EA71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C128A2-18B6-CBC2-18D2-42CBFFB5C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1BB5F-BCBA-C7F9-D8B8-8D14A8C36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A33F71-3CE9-E7F0-C2BB-2EB6621344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74CE4F-758D-F633-A3C6-09B98E5C6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FB9D78-9D1B-82E2-46C9-0CE2F2651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6A6171-D8D3-2F8D-41B6-3FCF6E6A1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253A93-9E92-29A0-079A-DB38D7F03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783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B32B0-91C4-B012-7FD2-2BDDDA35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8F936F-D663-E575-6CF9-05C6BB21F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DCB921-B6C1-80D7-53A9-7D4C8BDF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343C3-A73D-7B17-9981-945018945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8788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06F481-96B9-D0CC-2C31-187BA9D38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54C52C-3AF1-BD14-FEB9-C364365E5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EC0A6-85D4-ED92-BABB-7979C9FC6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51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D5622-E8C8-8CCB-3D76-FFE5C05BC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C8A05-F63A-008A-ED6D-BCF3AB02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5DE8CE-9090-BB05-1D7D-97A0836C7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1DB647-4DBB-208D-43C2-CAC2FC7C6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483ACE-E0DE-C33F-2E38-83C7BFE94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D0C39-B471-0B06-C698-D57248BC6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246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4B05-4D84-551D-6178-6C4E6DB08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A831D9-A29C-4877-1F7D-9AFCB47F5F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DE02C0-8B0F-E406-EFC9-0CA145DC7F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A48AB-BA7D-B641-7C9A-307D9726C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F48FF-E9BC-4422-4692-51D0544E9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C7AFD-5BFE-B9AD-43C5-95CECC19C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771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1A28E8-C6F1-9273-4E3E-66B255A94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9F468-659F-D7CB-2415-E5B8B5F0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0AB46-610F-490A-BD9F-004A9CFF2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C18C1-93D1-4034-BD90-2C874847F165}" type="datetimeFigureOut">
              <a:rPr lang="en-IN" smtClean="0"/>
              <a:t>30-04-2025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EECD1-4799-8E7B-7DAC-53711DCEFD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BD3AC-3C53-7809-7A8F-B43787F9A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CE19F-7E79-4599-B006-96E40775DE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087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3981D-27CE-7233-7226-BEE9981B64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44444"/>
                </a:solidFill>
                <a:effectLst/>
                <a:latin typeface="proximanovabold"/>
              </a:rPr>
              <a:t>Behavioral Design Patterns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6E9FF7-CD81-B8EB-B726-D4F96572BA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949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FF403-829D-5194-49C7-8EB1C3F30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B95A85-DA08-6426-98B0-B895B02E29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3273" y="1825625"/>
            <a:ext cx="5105454" cy="4351338"/>
          </a:xfrm>
        </p:spPr>
      </p:pic>
    </p:spTree>
    <p:extLst>
      <p:ext uri="{BB962C8B-B14F-4D97-AF65-F5344CB8AC3E}">
        <p14:creationId xmlns:p14="http://schemas.microsoft.com/office/powerpoint/2010/main" val="548074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B70CC-6E71-B903-565C-8E2B56D16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EEFBC-FE0D-F79A-D4DA-41743825A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0893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3D1E9-CFCB-E97E-91D8-2AEF72472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Java Implementation –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3B3EB-27DD-0EE6-355B-9F52CA77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// Observer Interface</a:t>
            </a:r>
          </a:p>
          <a:p>
            <a:r>
              <a:rPr lang="en-IN" dirty="0"/>
              <a:t>interface Observer {</a:t>
            </a:r>
          </a:p>
          <a:p>
            <a:r>
              <a:rPr lang="en-IN" dirty="0"/>
              <a:t>    void update(String message);</a:t>
            </a:r>
          </a:p>
          <a:p>
            <a:r>
              <a:rPr lang="en-IN" dirty="0"/>
              <a:t>}</a:t>
            </a:r>
          </a:p>
          <a:p>
            <a:endParaRPr lang="en-IN" dirty="0"/>
          </a:p>
          <a:p>
            <a:r>
              <a:rPr lang="en-IN" dirty="0"/>
              <a:t>// Subject Interface</a:t>
            </a:r>
          </a:p>
          <a:p>
            <a:r>
              <a:rPr lang="en-IN" dirty="0"/>
              <a:t>interface Subject {</a:t>
            </a:r>
          </a:p>
          <a:p>
            <a:r>
              <a:rPr lang="en-IN" dirty="0"/>
              <a:t>    void attach(Observer o);</a:t>
            </a:r>
          </a:p>
          <a:p>
            <a:r>
              <a:rPr lang="en-IN" dirty="0"/>
              <a:t>    void detach(Observer o);</a:t>
            </a:r>
          </a:p>
          <a:p>
            <a:r>
              <a:rPr lang="en-IN" dirty="0"/>
              <a:t>    void </a:t>
            </a:r>
            <a:r>
              <a:rPr lang="en-IN" dirty="0" err="1"/>
              <a:t>notifyObservers</a:t>
            </a:r>
            <a:r>
              <a:rPr lang="en-IN" dirty="0"/>
              <a:t>();</a:t>
            </a:r>
          </a:p>
          <a:p>
            <a:r>
              <a:rPr lang="en-IN" dirty="0"/>
              <a:t>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0853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CDC2F-F633-573E-33A2-F539709B3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Java Implementation – Concrete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8E168-4837-A46A-2E71-DBD28D3E5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4530"/>
            <a:ext cx="10515600" cy="5412259"/>
          </a:xfrm>
        </p:spPr>
        <p:txBody>
          <a:bodyPr>
            <a:normAutofit fontScale="47500" lnSpcReduction="20000"/>
          </a:bodyPr>
          <a:lstStyle/>
          <a:p>
            <a:r>
              <a:rPr lang="en-IN" dirty="0"/>
              <a:t>// Concrete Subject</a:t>
            </a:r>
          </a:p>
          <a:p>
            <a:r>
              <a:rPr lang="en-IN" dirty="0"/>
              <a:t>class </a:t>
            </a:r>
            <a:r>
              <a:rPr lang="en-IN" dirty="0" err="1"/>
              <a:t>NewsAgency</a:t>
            </a:r>
            <a:r>
              <a:rPr lang="en-IN" dirty="0"/>
              <a:t> implements Subject {</a:t>
            </a:r>
          </a:p>
          <a:p>
            <a:r>
              <a:rPr lang="en-IN" dirty="0"/>
              <a:t>    private List&lt;Observer&gt; observers = new ArrayList&lt;&gt;();</a:t>
            </a:r>
          </a:p>
          <a:p>
            <a:r>
              <a:rPr lang="en-IN" dirty="0"/>
              <a:t>    private String news;</a:t>
            </a:r>
          </a:p>
          <a:p>
            <a:r>
              <a:rPr lang="en-IN" dirty="0"/>
              <a:t>    public void attach(Observer o) {</a:t>
            </a:r>
          </a:p>
          <a:p>
            <a:r>
              <a:rPr lang="en-IN" dirty="0"/>
              <a:t>        </a:t>
            </a:r>
            <a:r>
              <a:rPr lang="en-IN" dirty="0" err="1"/>
              <a:t>observers.add</a:t>
            </a:r>
            <a:r>
              <a:rPr lang="en-IN" dirty="0"/>
              <a:t>(o);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    public void detach(Observer o) {</a:t>
            </a:r>
          </a:p>
          <a:p>
            <a:r>
              <a:rPr lang="en-IN" dirty="0"/>
              <a:t>        </a:t>
            </a:r>
            <a:r>
              <a:rPr lang="en-IN" dirty="0" err="1"/>
              <a:t>observers.remove</a:t>
            </a:r>
            <a:r>
              <a:rPr lang="en-IN" dirty="0"/>
              <a:t>(o);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    public void </a:t>
            </a:r>
            <a:r>
              <a:rPr lang="en-IN" dirty="0" err="1"/>
              <a:t>setNews</a:t>
            </a:r>
            <a:r>
              <a:rPr lang="en-IN" dirty="0"/>
              <a:t>(String news) {</a:t>
            </a:r>
          </a:p>
          <a:p>
            <a:r>
              <a:rPr lang="en-IN" dirty="0"/>
              <a:t>        </a:t>
            </a:r>
            <a:r>
              <a:rPr lang="en-IN" dirty="0" err="1"/>
              <a:t>this.news</a:t>
            </a:r>
            <a:r>
              <a:rPr lang="en-IN" dirty="0"/>
              <a:t> = news;</a:t>
            </a:r>
          </a:p>
          <a:p>
            <a:r>
              <a:rPr lang="en-IN" dirty="0"/>
              <a:t>        </a:t>
            </a:r>
            <a:r>
              <a:rPr lang="en-IN" dirty="0" err="1"/>
              <a:t>notifyObservers</a:t>
            </a:r>
            <a:r>
              <a:rPr lang="en-IN" dirty="0"/>
              <a:t>();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    public void </a:t>
            </a:r>
            <a:r>
              <a:rPr lang="en-IN" dirty="0" err="1"/>
              <a:t>notifyObservers</a:t>
            </a:r>
            <a:r>
              <a:rPr lang="en-IN" dirty="0"/>
              <a:t>() {</a:t>
            </a:r>
          </a:p>
          <a:p>
            <a:r>
              <a:rPr lang="en-IN" dirty="0"/>
              <a:t>        for (Observer o : observers) {</a:t>
            </a:r>
          </a:p>
          <a:p>
            <a:r>
              <a:rPr lang="en-IN" dirty="0"/>
              <a:t>            </a:t>
            </a:r>
            <a:r>
              <a:rPr lang="en-IN" dirty="0" err="1"/>
              <a:t>o.update</a:t>
            </a:r>
            <a:r>
              <a:rPr lang="en-IN" dirty="0"/>
              <a:t>(news);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08029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8588B-35A5-E257-DBE0-B1EB3F536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F7451-E41A-1C6C-154A-CC74FC0D9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/>
              <a:t>// Concrete Observer</a:t>
            </a:r>
          </a:p>
          <a:p>
            <a:r>
              <a:rPr lang="en-IN" dirty="0"/>
              <a:t>class Subscriber implements Observer {</a:t>
            </a:r>
          </a:p>
          <a:p>
            <a:r>
              <a:rPr lang="en-IN" dirty="0"/>
              <a:t>    private String name;</a:t>
            </a:r>
          </a:p>
          <a:p>
            <a:endParaRPr lang="en-IN" dirty="0"/>
          </a:p>
          <a:p>
            <a:r>
              <a:rPr lang="en-IN" dirty="0"/>
              <a:t>    public Subscriber(String name) {</a:t>
            </a:r>
          </a:p>
          <a:p>
            <a:r>
              <a:rPr lang="en-IN" dirty="0"/>
              <a:t>        this.name = name;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public void update(String news) {</a:t>
            </a:r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(name + " received update: " + news);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56917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5464E-DBC5-B52E-9709-6A3C775E3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Java Implementation –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882A5-97BE-023B-0819-13525D7F9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881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67F6-CEFE-8A7E-1348-02A1DEEBE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01932-09EB-6CCB-C869-BCED2D31C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N" dirty="0"/>
              <a:t>public class </a:t>
            </a:r>
            <a:r>
              <a:rPr lang="en-IN" dirty="0" err="1"/>
              <a:t>ObserverPatternDemo</a:t>
            </a:r>
            <a:r>
              <a:rPr lang="en-IN" dirty="0"/>
              <a:t> {</a:t>
            </a:r>
          </a:p>
          <a:p>
            <a:r>
              <a:rPr lang="en-IN" dirty="0"/>
              <a:t>    public static void main(String[] </a:t>
            </a:r>
            <a:r>
              <a:rPr lang="en-IN" dirty="0" err="1"/>
              <a:t>args</a:t>
            </a:r>
            <a:r>
              <a:rPr lang="en-IN" dirty="0"/>
              <a:t>) {</a:t>
            </a:r>
          </a:p>
          <a:p>
            <a:r>
              <a:rPr lang="en-IN" dirty="0"/>
              <a:t>        </a:t>
            </a:r>
            <a:r>
              <a:rPr lang="en-IN" dirty="0" err="1"/>
              <a:t>NewsAgency</a:t>
            </a:r>
            <a:r>
              <a:rPr lang="en-IN" dirty="0"/>
              <a:t> agency = new </a:t>
            </a:r>
            <a:r>
              <a:rPr lang="en-IN" dirty="0" err="1"/>
              <a:t>NewsAgency</a:t>
            </a:r>
            <a:r>
              <a:rPr lang="en-IN" dirty="0"/>
              <a:t>();</a:t>
            </a:r>
          </a:p>
          <a:p>
            <a:endParaRPr lang="en-IN" dirty="0"/>
          </a:p>
          <a:p>
            <a:r>
              <a:rPr lang="en-IN" dirty="0"/>
              <a:t>        Subscriber s1 = new Subscriber("Alice");</a:t>
            </a:r>
          </a:p>
          <a:p>
            <a:r>
              <a:rPr lang="en-IN" dirty="0"/>
              <a:t>        Subscriber s2 = new Subscriber("Bob");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agency.attach</a:t>
            </a:r>
            <a:r>
              <a:rPr lang="en-IN" dirty="0"/>
              <a:t>(s1);</a:t>
            </a:r>
          </a:p>
          <a:p>
            <a:r>
              <a:rPr lang="en-IN" dirty="0"/>
              <a:t>        </a:t>
            </a:r>
            <a:r>
              <a:rPr lang="en-IN" dirty="0" err="1"/>
              <a:t>agency.attach</a:t>
            </a:r>
            <a:r>
              <a:rPr lang="en-IN" dirty="0"/>
              <a:t>(s2);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agency.setNews</a:t>
            </a:r>
            <a:r>
              <a:rPr lang="en-IN" dirty="0"/>
              <a:t>("Observer Pattern Launched!");</a:t>
            </a:r>
          </a:p>
          <a:p>
            <a:r>
              <a:rPr lang="en-IN" dirty="0"/>
              <a:t>        </a:t>
            </a:r>
            <a:r>
              <a:rPr lang="en-IN" dirty="0" err="1"/>
              <a:t>agency.setNews</a:t>
            </a:r>
            <a:r>
              <a:rPr lang="en-IN" dirty="0"/>
              <a:t>("More Updates Available!");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61033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4218A-0769-BE9F-F375-D1439B3D6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CB0E1-17BD-2552-9CBF-21A27F7C8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Alice received update: Observer Pattern Launched!</a:t>
            </a:r>
          </a:p>
          <a:p>
            <a:r>
              <a:rPr lang="en-US" dirty="0"/>
              <a:t>Bob received update: Observer Pattern Launched!</a:t>
            </a:r>
          </a:p>
          <a:p>
            <a:r>
              <a:rPr lang="en-US" dirty="0"/>
              <a:t>Alice received update: More Updates Available!</a:t>
            </a:r>
          </a:p>
          <a:p>
            <a:r>
              <a:rPr lang="en-US" dirty="0"/>
              <a:t>Bob received update: More Updates Available!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2027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DA3D-2FD0-5910-987F-593624954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Applications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90D78-43E7-F51F-D9E6-8FE354275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GUI Frameworks: Event listeners in Java Swing.</a:t>
            </a:r>
          </a:p>
          <a:p>
            <a:endParaRPr lang="en-US" dirty="0"/>
          </a:p>
          <a:p>
            <a:r>
              <a:rPr lang="en-US" dirty="0"/>
              <a:t>Messaging Systems: Publish-subscribe models.</a:t>
            </a:r>
          </a:p>
          <a:p>
            <a:endParaRPr lang="en-US" dirty="0"/>
          </a:p>
          <a:p>
            <a:r>
              <a:rPr lang="en-US" dirty="0"/>
              <a:t>Distributed Systems: Real-time data feeds.​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2770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31B98-AAD0-7603-038E-26EB2E5B9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A0DCF-B463-F6B5-E4A0-63C1842DD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Loose Coupling: Subjects and observers can vary independently.</a:t>
            </a:r>
          </a:p>
          <a:p>
            <a:endParaRPr lang="en-US" dirty="0"/>
          </a:p>
          <a:p>
            <a:r>
              <a:rPr lang="en-US" dirty="0"/>
              <a:t>Dynamic Relationships: Observers can be added or removed at runtime.</a:t>
            </a:r>
          </a:p>
          <a:p>
            <a:endParaRPr lang="en-US" dirty="0"/>
          </a:p>
          <a:p>
            <a:r>
              <a:rPr lang="en-US" dirty="0"/>
              <a:t>Broadcast Communication: Efficiently notify multiple observers.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936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5FBBB-7870-9E33-416F-815456FA9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5416"/>
            <a:ext cx="10515600" cy="5781547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A behavioral design pattern is concerned with communication between objects and how responsibilities are assigned between objects.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latin typeface="proximanova"/>
              </a:rPr>
              <a:t>Chain of Responsibility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A method for commands to be delegated to a chain of processing objects.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roximanova"/>
              </a:rPr>
              <a:t>Command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Encapsulates a command request in an object.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latin typeface="proximanova"/>
              </a:rPr>
              <a:t>Interpreter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Supports the use of language elements within an application.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roximanova"/>
              </a:rPr>
              <a:t>Iterator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Supports iterative (sequential) access to collection elements.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latin typeface="proximanova"/>
              </a:rPr>
              <a:t>Mediator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Articulates simple communication between classes.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latin typeface="proximanova"/>
              </a:rPr>
              <a:t>Memento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A process to save and restore the internal/original state of an object.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roximanova"/>
              </a:rPr>
              <a:t>Observer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Defines how to notify objects of changes to other object(s).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roximanova"/>
              </a:rPr>
              <a:t>State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How to alter the behavior of an object when its stage changes.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latin typeface="proximanova"/>
              </a:rPr>
              <a:t>Strategy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Encapsulates an algorithm inside a class.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latin typeface="proximanova"/>
              </a:rPr>
              <a:t>Visitor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Defines a new operation on a class without making changes to the class.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  <a:highlight>
                  <a:srgbClr val="FFFF00"/>
                </a:highlight>
                <a:latin typeface="proximanova"/>
              </a:rPr>
              <a:t>Template Method</a:t>
            </a:r>
            <a:r>
              <a:rPr lang="en-US" b="0" i="0" dirty="0">
                <a:solidFill>
                  <a:srgbClr val="444444"/>
                </a:solidFill>
                <a:effectLst/>
                <a:latin typeface="proximanova"/>
              </a:rPr>
              <a:t>: Defines the skeleton of an operation while allowing subclasses to refine certain steps.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228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68B38-262D-0E22-170E-0AC781232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AF015-F705-90D7-6902-979E0D94C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Task: Implement a weather monitoring system where multiple displays (observers) receive updates from a weather station (subject) when temperature changes.​</a:t>
            </a:r>
          </a:p>
          <a:p>
            <a:endParaRPr lang="en-US" dirty="0"/>
          </a:p>
          <a:p>
            <a:r>
              <a:rPr lang="en-US" dirty="0"/>
              <a:t>Steps:</a:t>
            </a:r>
          </a:p>
          <a:p>
            <a:endParaRPr lang="en-US" dirty="0"/>
          </a:p>
          <a:p>
            <a:r>
              <a:rPr lang="en-US" dirty="0"/>
              <a:t>Define Observer and Subject interfaces.</a:t>
            </a:r>
          </a:p>
          <a:p>
            <a:endParaRPr lang="en-US" dirty="0"/>
          </a:p>
          <a:p>
            <a:r>
              <a:rPr lang="en-US" dirty="0"/>
              <a:t>Implement </a:t>
            </a:r>
            <a:r>
              <a:rPr lang="en-US" dirty="0" err="1"/>
              <a:t>WeatherStation</a:t>
            </a:r>
            <a:r>
              <a:rPr lang="en-US" dirty="0"/>
              <a:t> as the concrete subject.</a:t>
            </a:r>
          </a:p>
          <a:p>
            <a:endParaRPr lang="en-US" dirty="0"/>
          </a:p>
          <a:p>
            <a:r>
              <a:rPr lang="en-US" dirty="0"/>
              <a:t>Implement </a:t>
            </a:r>
            <a:r>
              <a:rPr lang="en-US" dirty="0" err="1"/>
              <a:t>CurrentConditionsDisplay</a:t>
            </a:r>
            <a:r>
              <a:rPr lang="en-US" dirty="0"/>
              <a:t> and </a:t>
            </a:r>
            <a:r>
              <a:rPr lang="en-US" dirty="0" err="1"/>
              <a:t>StatisticsDisplay</a:t>
            </a:r>
            <a:r>
              <a:rPr lang="en-US" dirty="0"/>
              <a:t> as concrete observers.</a:t>
            </a:r>
          </a:p>
          <a:p>
            <a:endParaRPr lang="en-US" dirty="0"/>
          </a:p>
          <a:p>
            <a:r>
              <a:rPr lang="en-US" dirty="0"/>
              <a:t>Simulate temperature changes and observe updates.​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1583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CCC61-9F66-893E-1CF5-4FCA3AAFD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FB686-AC65-DDEA-693A-B06FBB731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b="1" dirty="0"/>
              <a:t>Weather Monitoring System</a:t>
            </a:r>
          </a:p>
          <a:p>
            <a:pPr>
              <a:buNone/>
            </a:pPr>
            <a:r>
              <a:rPr lang="en-US" b="1" dirty="0"/>
              <a:t>Context:</a:t>
            </a:r>
          </a:p>
          <a:p>
            <a:pPr>
              <a:buNone/>
            </a:pPr>
            <a:r>
              <a:rPr lang="en-US" dirty="0"/>
              <a:t>A weather station gathers data such as temperature, humidity, and pressure. Different display elements (like current conditions, statistics, and forecast) need to update automatically when the weather changes.</a:t>
            </a:r>
          </a:p>
          <a:p>
            <a:pPr>
              <a:buNone/>
            </a:pPr>
            <a:r>
              <a:rPr lang="en-US" b="1" dirty="0"/>
              <a:t>Problem:</a:t>
            </a:r>
          </a:p>
          <a:p>
            <a:pPr>
              <a:buNone/>
            </a:pPr>
            <a:r>
              <a:rPr lang="en-US" dirty="0"/>
              <a:t>How can the system ensure that all display elements reflect the latest weather data </a:t>
            </a:r>
            <a:r>
              <a:rPr lang="en-US" b="1" dirty="0"/>
              <a:t>without tightly coupling them</a:t>
            </a:r>
            <a:r>
              <a:rPr lang="en-US" dirty="0"/>
              <a:t> to the </a:t>
            </a:r>
            <a:r>
              <a:rPr lang="en-US" dirty="0" err="1"/>
              <a:t>WeatherStation</a:t>
            </a:r>
            <a:r>
              <a:rPr lang="en-US" dirty="0"/>
              <a:t>?</a:t>
            </a:r>
          </a:p>
          <a:p>
            <a:pPr>
              <a:buNone/>
            </a:pPr>
            <a:r>
              <a:rPr lang="en-US" b="1" dirty="0"/>
              <a:t>Solution using Observer Pattern:</a:t>
            </a:r>
          </a:p>
          <a:p>
            <a:r>
              <a:rPr lang="en-US" dirty="0"/>
              <a:t>Use the </a:t>
            </a:r>
            <a:r>
              <a:rPr lang="en-US" b="1" dirty="0"/>
              <a:t>Observer Design Pattern</a:t>
            </a:r>
            <a:r>
              <a:rPr lang="en-US" dirty="0"/>
              <a:t>. The </a:t>
            </a:r>
            <a:r>
              <a:rPr lang="en-US" dirty="0" err="1"/>
              <a:t>WeatherStation</a:t>
            </a:r>
            <a:r>
              <a:rPr lang="en-US" dirty="0"/>
              <a:t> is the </a:t>
            </a:r>
            <a:r>
              <a:rPr lang="en-US" b="1" dirty="0"/>
              <a:t>Subject</a:t>
            </a:r>
            <a:r>
              <a:rPr lang="en-US" dirty="0"/>
              <a:t>, and all display elements are </a:t>
            </a:r>
            <a:r>
              <a:rPr lang="en-US" b="1" dirty="0"/>
              <a:t>Observers</a:t>
            </a:r>
            <a:r>
              <a:rPr lang="en-US" dirty="0"/>
              <a:t>. When weather data changes, the </a:t>
            </a:r>
            <a:r>
              <a:rPr lang="en-US" dirty="0" err="1"/>
              <a:t>WeatherStation</a:t>
            </a:r>
            <a:r>
              <a:rPr lang="en-US" dirty="0"/>
              <a:t> </a:t>
            </a:r>
            <a:r>
              <a:rPr lang="en-US" b="1" dirty="0"/>
              <a:t>notifies</a:t>
            </a:r>
            <a:r>
              <a:rPr lang="en-US" dirty="0"/>
              <a:t> all observers automatically.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01820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54DEE-B608-5311-94BC-7A05E7659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6F9F6-9EBF-D992-6894-F69AA08BA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Flow:</a:t>
            </a:r>
          </a:p>
          <a:p>
            <a:r>
              <a:rPr lang="en-US" dirty="0" err="1"/>
              <a:t>CurrentConditionsDisplay</a:t>
            </a:r>
            <a:r>
              <a:rPr lang="en-US" dirty="0"/>
              <a:t> and </a:t>
            </a:r>
            <a:r>
              <a:rPr lang="en-US" dirty="0" err="1"/>
              <a:t>ForecastDisplay</a:t>
            </a:r>
            <a:r>
              <a:rPr lang="en-US" dirty="0"/>
              <a:t> register themselves with </a:t>
            </a:r>
            <a:r>
              <a:rPr lang="en-US" dirty="0" err="1"/>
              <a:t>WeatherStation</a:t>
            </a:r>
            <a:r>
              <a:rPr lang="en-US" dirty="0"/>
              <a:t>.</a:t>
            </a:r>
          </a:p>
          <a:p>
            <a:r>
              <a:rPr lang="en-US" dirty="0" err="1"/>
              <a:t>WeatherStation</a:t>
            </a:r>
            <a:r>
              <a:rPr lang="en-US" dirty="0"/>
              <a:t> gets new sensor data.</a:t>
            </a:r>
          </a:p>
          <a:p>
            <a:r>
              <a:rPr lang="en-US" dirty="0"/>
              <a:t>It calls </a:t>
            </a:r>
            <a:r>
              <a:rPr lang="en-US" dirty="0" err="1"/>
              <a:t>notifyObservers</a:t>
            </a:r>
            <a:r>
              <a:rPr lang="en-US" dirty="0"/>
              <a:t>().</a:t>
            </a:r>
          </a:p>
          <a:p>
            <a:r>
              <a:rPr lang="en-US" dirty="0"/>
              <a:t>Each registered display element’s update() method is called automatically.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50869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3CC12-3A3D-8ADF-2527-85FE8E7F9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C5C605-836F-4B0F-16A2-74AD8D9BB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1990382"/>
            <a:ext cx="417040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5B172F-7E3D-B995-79B9-8A1D27C64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63811"/>
            <a:ext cx="4392440" cy="441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831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1C92A-5888-D546-18A8-770871256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84"/>
            <a:ext cx="10515600" cy="596277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. </a:t>
            </a:r>
            <a:r>
              <a:rPr lang="en-US" b="1" dirty="0"/>
              <a:t>Subject (</a:t>
            </a:r>
            <a:r>
              <a:rPr lang="en-US" b="1" dirty="0" err="1"/>
              <a:t>WeatherData</a:t>
            </a:r>
            <a:r>
              <a:rPr lang="en-US" b="1" dirty="0"/>
              <a:t>)</a:t>
            </a:r>
          </a:p>
          <a:p>
            <a:r>
              <a:rPr lang="en-US" dirty="0"/>
              <a:t>This is the core class that holds the data and notifies observers of any changes.</a:t>
            </a:r>
          </a:p>
          <a:p>
            <a:r>
              <a:rPr lang="en-US" dirty="0"/>
              <a:t>Methods:</a:t>
            </a:r>
          </a:p>
          <a:p>
            <a:r>
              <a:rPr lang="en-US" dirty="0" err="1"/>
              <a:t>registerObserver</a:t>
            </a:r>
            <a:r>
              <a:rPr lang="en-US" dirty="0"/>
              <a:t>(Observer o)</a:t>
            </a:r>
          </a:p>
          <a:p>
            <a:r>
              <a:rPr lang="en-US" dirty="0"/>
              <a:t>Adds an observer to the list.</a:t>
            </a:r>
          </a:p>
          <a:p>
            <a:r>
              <a:rPr lang="en-US" dirty="0" err="1"/>
              <a:t>removeObserver</a:t>
            </a:r>
            <a:r>
              <a:rPr lang="en-US" dirty="0"/>
              <a:t>(Observer o)</a:t>
            </a:r>
          </a:p>
          <a:p>
            <a:r>
              <a:rPr lang="en-US" dirty="0"/>
              <a:t>Removes an observer from the list.</a:t>
            </a:r>
          </a:p>
          <a:p>
            <a:r>
              <a:rPr lang="en-US" dirty="0" err="1"/>
              <a:t>notifyObservers</a:t>
            </a:r>
            <a:r>
              <a:rPr lang="en-US" dirty="0"/>
              <a:t>()</a:t>
            </a:r>
          </a:p>
          <a:p>
            <a:r>
              <a:rPr lang="en-US" dirty="0"/>
              <a:t>Updates all registered observers when the state changes.</a:t>
            </a:r>
          </a:p>
          <a:p>
            <a:r>
              <a:rPr lang="en-US" dirty="0" err="1"/>
              <a:t>measurementsChanged</a:t>
            </a:r>
            <a:r>
              <a:rPr lang="en-US" dirty="0"/>
              <a:t>()</a:t>
            </a:r>
          </a:p>
          <a:p>
            <a:r>
              <a:rPr lang="en-US" dirty="0"/>
              <a:t>Called whenever new weather data is available. It triggers </a:t>
            </a:r>
            <a:r>
              <a:rPr lang="en-US" dirty="0" err="1"/>
              <a:t>notifyObservers</a:t>
            </a:r>
            <a:r>
              <a:rPr lang="en-US" dirty="0"/>
              <a:t>().</a:t>
            </a:r>
          </a:p>
          <a:p>
            <a:r>
              <a:rPr lang="en-US" dirty="0" err="1"/>
              <a:t>getTemperature</a:t>
            </a:r>
            <a:r>
              <a:rPr lang="en-US" dirty="0"/>
              <a:t>(), </a:t>
            </a:r>
            <a:r>
              <a:rPr lang="en-US" dirty="0" err="1"/>
              <a:t>getHumidity</a:t>
            </a:r>
            <a:r>
              <a:rPr lang="en-US" dirty="0"/>
              <a:t>(), </a:t>
            </a:r>
            <a:r>
              <a:rPr lang="en-US" dirty="0" err="1"/>
              <a:t>getPressure</a:t>
            </a:r>
            <a:r>
              <a:rPr lang="en-US" dirty="0"/>
              <a:t>()</a:t>
            </a:r>
          </a:p>
          <a:p>
            <a:r>
              <a:rPr lang="en-US" dirty="0"/>
              <a:t>Accessor methods to get current weather data.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96796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83AED-66C7-6B6D-F06C-7D1861A15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E526D-BF67-7C0A-9C14-04A71001E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2. Observer (Interface)</a:t>
            </a:r>
          </a:p>
          <a:p>
            <a:r>
              <a:rPr lang="en-US" dirty="0"/>
              <a:t>Defines the contract for all observers who want to be notified of changes in the Subject.</a:t>
            </a:r>
          </a:p>
          <a:p>
            <a:endParaRPr lang="en-US" dirty="0"/>
          </a:p>
          <a:p>
            <a:r>
              <a:rPr lang="en-US" dirty="0"/>
              <a:t>Method:</a:t>
            </a:r>
          </a:p>
          <a:p>
            <a:r>
              <a:rPr lang="en-US" dirty="0"/>
              <a:t>update(float temp, float humidity, float pressure)</a:t>
            </a:r>
          </a:p>
          <a:p>
            <a:r>
              <a:rPr lang="en-US" dirty="0"/>
              <a:t>Called by the subject when weather data changes.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69086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DCC4C-21D7-80F4-2747-6942EB0C7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C5079-0471-A8E9-E8BA-D035E13BF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DisplayElement</a:t>
            </a:r>
            <a:r>
              <a:rPr lang="en-US" dirty="0"/>
              <a:t> (Interface)</a:t>
            </a:r>
          </a:p>
          <a:p>
            <a:r>
              <a:rPr lang="en-US" dirty="0"/>
              <a:t>Used to display the data on screen or console.</a:t>
            </a:r>
          </a:p>
          <a:p>
            <a:endParaRPr lang="en-US" dirty="0"/>
          </a:p>
          <a:p>
            <a:r>
              <a:rPr lang="en-US" dirty="0"/>
              <a:t>Method:</a:t>
            </a:r>
          </a:p>
          <a:p>
            <a:r>
              <a:rPr lang="en-US" dirty="0"/>
              <a:t>display()</a:t>
            </a:r>
          </a:p>
          <a:p>
            <a:r>
              <a:rPr lang="en-US" dirty="0"/>
              <a:t>Called to show the current state of the observer.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12326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EA3-4A32-D3EC-BE86-645A05E78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7751"/>
            <a:ext cx="10515600" cy="583921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4. </a:t>
            </a:r>
            <a:r>
              <a:rPr lang="en-US" dirty="0" err="1"/>
              <a:t>CurrentConditionsDisplay</a:t>
            </a:r>
            <a:r>
              <a:rPr lang="en-US" dirty="0"/>
              <a:t> (Concrete Observer)</a:t>
            </a:r>
          </a:p>
          <a:p>
            <a:r>
              <a:rPr lang="en-US" dirty="0"/>
              <a:t>This is a concrete observer that implements Observer and </a:t>
            </a:r>
            <a:r>
              <a:rPr lang="en-US" dirty="0" err="1"/>
              <a:t>DisplayElement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Fields:</a:t>
            </a:r>
          </a:p>
          <a:p>
            <a:r>
              <a:rPr lang="en-US" dirty="0"/>
              <a:t>temperature, humidity</a:t>
            </a:r>
          </a:p>
          <a:p>
            <a:r>
              <a:rPr lang="en-US" dirty="0"/>
              <a:t>Stores the data it receives from the subject.</a:t>
            </a:r>
          </a:p>
          <a:p>
            <a:r>
              <a:rPr lang="en-US" dirty="0"/>
              <a:t>subject</a:t>
            </a:r>
          </a:p>
          <a:p>
            <a:r>
              <a:rPr lang="en-US" dirty="0"/>
              <a:t>Keeps a reference to the </a:t>
            </a:r>
            <a:r>
              <a:rPr lang="en-US" dirty="0" err="1"/>
              <a:t>WeatherData</a:t>
            </a:r>
            <a:r>
              <a:rPr lang="en-US" dirty="0"/>
              <a:t> object to register/unregister itself.</a:t>
            </a:r>
          </a:p>
          <a:p>
            <a:endParaRPr lang="en-US" dirty="0"/>
          </a:p>
          <a:p>
            <a:r>
              <a:rPr lang="en-US" dirty="0"/>
              <a:t>Methods:</a:t>
            </a:r>
          </a:p>
          <a:p>
            <a:r>
              <a:rPr lang="en-US" dirty="0"/>
              <a:t>update(temp, humidity, pressure)</a:t>
            </a:r>
          </a:p>
          <a:p>
            <a:r>
              <a:rPr lang="en-US" dirty="0"/>
              <a:t>Stores new values and calls display().</a:t>
            </a:r>
          </a:p>
          <a:p>
            <a:r>
              <a:rPr lang="en-US" dirty="0"/>
              <a:t>display()</a:t>
            </a:r>
          </a:p>
          <a:p>
            <a:r>
              <a:rPr lang="en-US" dirty="0"/>
              <a:t>Prints or shows the current conditions.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410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A213-AAA0-7D4F-B611-B8B636051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86DFF-C9B4-5FE9-905C-25AEE446E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Flow Summary:</a:t>
            </a:r>
          </a:p>
          <a:p>
            <a:r>
              <a:rPr lang="en-US" dirty="0" err="1"/>
              <a:t>WeatherData</a:t>
            </a:r>
            <a:r>
              <a:rPr lang="en-US" dirty="0"/>
              <a:t> (Subject) stores weather information.</a:t>
            </a:r>
          </a:p>
          <a:p>
            <a:r>
              <a:rPr lang="en-US" dirty="0" err="1"/>
              <a:t>CurrentConditionsDisplay</a:t>
            </a:r>
            <a:r>
              <a:rPr lang="en-US" dirty="0"/>
              <a:t> (Observer) registers with </a:t>
            </a:r>
            <a:r>
              <a:rPr lang="en-US" dirty="0" err="1"/>
              <a:t>WeatherData</a:t>
            </a:r>
            <a:r>
              <a:rPr lang="en-US" dirty="0"/>
              <a:t>.</a:t>
            </a:r>
          </a:p>
          <a:p>
            <a:r>
              <a:rPr lang="en-US" dirty="0"/>
              <a:t>When </a:t>
            </a:r>
            <a:r>
              <a:rPr lang="en-US" dirty="0" err="1"/>
              <a:t>measurementsChanged</a:t>
            </a:r>
            <a:r>
              <a:rPr lang="en-US" dirty="0"/>
              <a:t>() is called, </a:t>
            </a:r>
            <a:r>
              <a:rPr lang="en-US" dirty="0" err="1"/>
              <a:t>WeatherData</a:t>
            </a:r>
            <a:r>
              <a:rPr lang="en-US" dirty="0"/>
              <a:t> invokes </a:t>
            </a:r>
            <a:r>
              <a:rPr lang="en-US" dirty="0" err="1"/>
              <a:t>notifyObservers</a:t>
            </a:r>
            <a:r>
              <a:rPr lang="en-US" dirty="0"/>
              <a:t>().</a:t>
            </a:r>
          </a:p>
          <a:p>
            <a:r>
              <a:rPr lang="en-US" dirty="0"/>
              <a:t>All registered observers get updated via the update() method.</a:t>
            </a:r>
          </a:p>
          <a:p>
            <a:r>
              <a:rPr lang="en-US" dirty="0"/>
              <a:t>Observers then display the updated info using display().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55259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18A02-3CBD-96FA-AAA0-D19483853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4EA9-5EA3-8C6B-6239-5ADC7C9F7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//Observer Interface</a:t>
            </a:r>
          </a:p>
          <a:p>
            <a:r>
              <a:rPr lang="en-IN" dirty="0"/>
              <a:t>public interface Observer {</a:t>
            </a:r>
          </a:p>
          <a:p>
            <a:r>
              <a:rPr lang="en-IN" dirty="0"/>
              <a:t>    void update(float temperature, float humidity, float pressure);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2405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EC5D-660C-B54D-1859-D649ABF87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025E1-468F-62A1-FB35-34440929A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Definition: The Observer Pattern defines a one-to-many dependency between objects so that when one object changes state, all its dependents are notified and updated automatically.</a:t>
            </a:r>
          </a:p>
          <a:p>
            <a:endParaRPr lang="en-US" dirty="0"/>
          </a:p>
          <a:p>
            <a:r>
              <a:rPr lang="en-US" dirty="0"/>
              <a:t>Purpose: Promotes loose coupling between the subject and observers.</a:t>
            </a:r>
          </a:p>
          <a:p>
            <a:endParaRPr lang="en-US" dirty="0"/>
          </a:p>
          <a:p>
            <a:r>
              <a:rPr lang="en-US" dirty="0"/>
              <a:t>Real-World Analogy: A news agency (subject) notifies subscribers (observers) when news is published.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75820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098AA-909A-7A5A-F688-BB08F6A60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99C86-4D77-C0D2-876C-A086A9819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//</a:t>
            </a:r>
            <a:r>
              <a:rPr lang="en-IN" b="1" dirty="0"/>
              <a:t>Subject Interface</a:t>
            </a:r>
            <a:endParaRPr lang="en-IN" dirty="0"/>
          </a:p>
          <a:p>
            <a:r>
              <a:rPr lang="en-IN" dirty="0"/>
              <a:t>public interface Subject {</a:t>
            </a:r>
          </a:p>
          <a:p>
            <a:r>
              <a:rPr lang="en-IN" dirty="0"/>
              <a:t>    void </a:t>
            </a:r>
            <a:r>
              <a:rPr lang="en-IN" dirty="0" err="1"/>
              <a:t>registerObserver</a:t>
            </a:r>
            <a:r>
              <a:rPr lang="en-IN" dirty="0"/>
              <a:t>(Observer o);</a:t>
            </a:r>
          </a:p>
          <a:p>
            <a:r>
              <a:rPr lang="en-IN" dirty="0"/>
              <a:t>    void </a:t>
            </a:r>
            <a:r>
              <a:rPr lang="en-IN" dirty="0" err="1"/>
              <a:t>removeObserver</a:t>
            </a:r>
            <a:r>
              <a:rPr lang="en-IN" dirty="0"/>
              <a:t>(Observer o);</a:t>
            </a:r>
          </a:p>
          <a:p>
            <a:r>
              <a:rPr lang="en-IN" dirty="0"/>
              <a:t>    void </a:t>
            </a:r>
            <a:r>
              <a:rPr lang="en-IN" dirty="0" err="1"/>
              <a:t>notifyObservers</a:t>
            </a:r>
            <a:r>
              <a:rPr lang="en-IN" dirty="0"/>
              <a:t>();</a:t>
            </a:r>
          </a:p>
          <a:p>
            <a:r>
              <a:rPr lang="en-IN" dirty="0"/>
              <a:t>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13574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CD0DC-7512-E120-41C7-6962A5A1E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0130"/>
            <a:ext cx="10515600" cy="5756833"/>
          </a:xfrm>
        </p:spPr>
        <p:txBody>
          <a:bodyPr>
            <a:normAutofit fontScale="55000" lnSpcReduction="20000"/>
          </a:bodyPr>
          <a:lstStyle/>
          <a:p>
            <a:r>
              <a:rPr lang="en-IN" dirty="0"/>
              <a:t>//</a:t>
            </a:r>
            <a:r>
              <a:rPr lang="en-IN" dirty="0" err="1"/>
              <a:t>WeatherStation</a:t>
            </a:r>
            <a:r>
              <a:rPr lang="en-IN" dirty="0"/>
              <a:t> (Concrete Subject)</a:t>
            </a:r>
          </a:p>
          <a:p>
            <a:r>
              <a:rPr lang="en-IN" dirty="0"/>
              <a:t>import </a:t>
            </a:r>
            <a:r>
              <a:rPr lang="en-IN" dirty="0" err="1"/>
              <a:t>java.util</a:t>
            </a:r>
            <a:r>
              <a:rPr lang="en-IN" dirty="0"/>
              <a:t>.*;</a:t>
            </a:r>
          </a:p>
          <a:p>
            <a:r>
              <a:rPr lang="en-IN" dirty="0"/>
              <a:t>public class </a:t>
            </a:r>
            <a:r>
              <a:rPr lang="en-IN" dirty="0" err="1"/>
              <a:t>WeatherStation</a:t>
            </a:r>
            <a:r>
              <a:rPr lang="en-IN" dirty="0"/>
              <a:t> implements Subject {</a:t>
            </a:r>
          </a:p>
          <a:p>
            <a:r>
              <a:rPr lang="en-IN" dirty="0"/>
              <a:t>    private List&lt;Observer&gt; observers;</a:t>
            </a:r>
          </a:p>
          <a:p>
            <a:r>
              <a:rPr lang="en-IN" dirty="0"/>
              <a:t>    private float temperature;</a:t>
            </a:r>
          </a:p>
          <a:p>
            <a:r>
              <a:rPr lang="en-IN" dirty="0"/>
              <a:t>    private float humidity;</a:t>
            </a:r>
          </a:p>
          <a:p>
            <a:r>
              <a:rPr lang="en-IN" dirty="0"/>
              <a:t>    private float pressure;</a:t>
            </a:r>
          </a:p>
          <a:p>
            <a:endParaRPr lang="en-IN" dirty="0"/>
          </a:p>
          <a:p>
            <a:r>
              <a:rPr lang="en-IN" dirty="0"/>
              <a:t>    public </a:t>
            </a:r>
            <a:r>
              <a:rPr lang="en-IN" dirty="0" err="1"/>
              <a:t>WeatherStation</a:t>
            </a:r>
            <a:r>
              <a:rPr lang="en-IN" dirty="0"/>
              <a:t>() {</a:t>
            </a:r>
          </a:p>
          <a:p>
            <a:r>
              <a:rPr lang="en-IN" dirty="0"/>
              <a:t>        observers = new ArrayList&lt;&gt;();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public void </a:t>
            </a:r>
            <a:r>
              <a:rPr lang="en-IN" dirty="0" err="1"/>
              <a:t>registerObserver</a:t>
            </a:r>
            <a:r>
              <a:rPr lang="en-IN" dirty="0"/>
              <a:t>(Observer o) {</a:t>
            </a:r>
          </a:p>
          <a:p>
            <a:r>
              <a:rPr lang="en-IN" dirty="0"/>
              <a:t>        </a:t>
            </a:r>
            <a:r>
              <a:rPr lang="en-IN" dirty="0" err="1"/>
              <a:t>observers.add</a:t>
            </a:r>
            <a:r>
              <a:rPr lang="en-IN" dirty="0"/>
              <a:t>(o);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public void </a:t>
            </a:r>
            <a:r>
              <a:rPr lang="en-IN" dirty="0" err="1"/>
              <a:t>removeObserver</a:t>
            </a:r>
            <a:r>
              <a:rPr lang="en-IN" dirty="0"/>
              <a:t>(Observer o) {</a:t>
            </a:r>
          </a:p>
          <a:p>
            <a:r>
              <a:rPr lang="en-IN" dirty="0"/>
              <a:t>        </a:t>
            </a:r>
            <a:r>
              <a:rPr lang="en-IN" dirty="0" err="1"/>
              <a:t>observers.remove</a:t>
            </a:r>
            <a:r>
              <a:rPr lang="en-IN" dirty="0"/>
              <a:t>(o);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25788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2A2E7-A0DD-61C3-1AD1-A81127FDD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65FD2-4438-B287-4A1A-6FDB217EC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/>
              <a:t> public void </a:t>
            </a:r>
            <a:r>
              <a:rPr lang="en-IN" dirty="0" err="1"/>
              <a:t>notifyObservers</a:t>
            </a:r>
            <a:r>
              <a:rPr lang="en-IN" dirty="0"/>
              <a:t>() {</a:t>
            </a:r>
          </a:p>
          <a:p>
            <a:r>
              <a:rPr lang="en-IN" dirty="0"/>
              <a:t>        for (Observer </a:t>
            </a:r>
            <a:r>
              <a:rPr lang="en-IN" dirty="0" err="1"/>
              <a:t>observer</a:t>
            </a:r>
            <a:r>
              <a:rPr lang="en-IN" dirty="0"/>
              <a:t> : observers) {</a:t>
            </a:r>
          </a:p>
          <a:p>
            <a:r>
              <a:rPr lang="en-IN" dirty="0"/>
              <a:t>            </a:t>
            </a:r>
            <a:r>
              <a:rPr lang="en-IN" dirty="0" err="1"/>
              <a:t>observer.update</a:t>
            </a:r>
            <a:r>
              <a:rPr lang="en-IN" dirty="0"/>
              <a:t>(temperature, humidity, pressure);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} </a:t>
            </a:r>
          </a:p>
          <a:p>
            <a:r>
              <a:rPr lang="en-IN" dirty="0"/>
              <a:t>public void </a:t>
            </a:r>
            <a:r>
              <a:rPr lang="en-IN" dirty="0" err="1"/>
              <a:t>setMeasurements</a:t>
            </a:r>
            <a:r>
              <a:rPr lang="en-IN" dirty="0"/>
              <a:t>(float temperature, float humidity, float pressure) {</a:t>
            </a:r>
          </a:p>
          <a:p>
            <a:r>
              <a:rPr lang="en-IN" dirty="0"/>
              <a:t>        </a:t>
            </a:r>
            <a:r>
              <a:rPr lang="en-IN" dirty="0" err="1"/>
              <a:t>this.temperature</a:t>
            </a:r>
            <a:r>
              <a:rPr lang="en-IN" dirty="0"/>
              <a:t> = temperature;</a:t>
            </a:r>
          </a:p>
          <a:p>
            <a:r>
              <a:rPr lang="en-IN" dirty="0"/>
              <a:t>        </a:t>
            </a:r>
            <a:r>
              <a:rPr lang="en-IN" dirty="0" err="1"/>
              <a:t>this.humidity</a:t>
            </a:r>
            <a:r>
              <a:rPr lang="en-IN" dirty="0"/>
              <a:t> = humidity;</a:t>
            </a:r>
          </a:p>
          <a:p>
            <a:r>
              <a:rPr lang="en-IN" dirty="0"/>
              <a:t>        </a:t>
            </a:r>
            <a:r>
              <a:rPr lang="en-IN" dirty="0" err="1"/>
              <a:t>this.pressure</a:t>
            </a:r>
            <a:r>
              <a:rPr lang="en-IN" dirty="0"/>
              <a:t> = pressure;</a:t>
            </a:r>
          </a:p>
          <a:p>
            <a:r>
              <a:rPr lang="en-IN" dirty="0"/>
              <a:t>        </a:t>
            </a:r>
            <a:r>
              <a:rPr lang="en-IN" dirty="0" err="1"/>
              <a:t>notifyObservers</a:t>
            </a:r>
            <a:r>
              <a:rPr lang="en-IN" dirty="0"/>
              <a:t>();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027815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DC413-EDFB-5113-00F1-5CF5D905E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6032"/>
            <a:ext cx="10515600" cy="569093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//</a:t>
            </a:r>
            <a:r>
              <a:rPr lang="en-IN" dirty="0" err="1"/>
              <a:t>CurrentConditionsDisplay</a:t>
            </a:r>
            <a:r>
              <a:rPr lang="en-IN" dirty="0"/>
              <a:t> (Concrete Observer)</a:t>
            </a:r>
          </a:p>
          <a:p>
            <a:r>
              <a:rPr lang="en-IN" dirty="0"/>
              <a:t>public class </a:t>
            </a:r>
            <a:r>
              <a:rPr lang="en-IN" dirty="0" err="1"/>
              <a:t>CurrentConditionsDisplay</a:t>
            </a:r>
            <a:r>
              <a:rPr lang="en-IN" dirty="0"/>
              <a:t> implements Observer {</a:t>
            </a:r>
          </a:p>
          <a:p>
            <a:r>
              <a:rPr lang="en-IN" dirty="0"/>
              <a:t>    private float temperature;</a:t>
            </a:r>
          </a:p>
          <a:p>
            <a:r>
              <a:rPr lang="en-IN" dirty="0"/>
              <a:t>    private float humidity;</a:t>
            </a:r>
          </a:p>
          <a:p>
            <a:endParaRPr lang="en-IN" dirty="0"/>
          </a:p>
          <a:p>
            <a:r>
              <a:rPr lang="en-IN" dirty="0"/>
              <a:t>    public void update(float temperature, float humidity, float pressure) {</a:t>
            </a:r>
          </a:p>
          <a:p>
            <a:r>
              <a:rPr lang="en-IN" dirty="0"/>
              <a:t>        </a:t>
            </a:r>
            <a:r>
              <a:rPr lang="en-IN" dirty="0" err="1"/>
              <a:t>this.temperature</a:t>
            </a:r>
            <a:r>
              <a:rPr lang="en-IN" dirty="0"/>
              <a:t> = temperature;</a:t>
            </a:r>
          </a:p>
          <a:p>
            <a:r>
              <a:rPr lang="en-IN" dirty="0"/>
              <a:t>        </a:t>
            </a:r>
            <a:r>
              <a:rPr lang="en-IN" dirty="0" err="1"/>
              <a:t>this.humidity</a:t>
            </a:r>
            <a:r>
              <a:rPr lang="en-IN" dirty="0"/>
              <a:t> = humidity;</a:t>
            </a:r>
          </a:p>
          <a:p>
            <a:r>
              <a:rPr lang="en-IN" dirty="0"/>
              <a:t>        display();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public void display() {</a:t>
            </a:r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("Current conditions: " + temperature + "°C and " + humidity + "% humidity");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620188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906D3-4EAA-9BBA-1882-3808FC85A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414F4-5FC4-6303-9722-8BD6147B9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//</a:t>
            </a:r>
            <a:r>
              <a:rPr lang="en-US" dirty="0" err="1"/>
              <a:t>ForecastDisplay</a:t>
            </a:r>
            <a:r>
              <a:rPr lang="en-US" dirty="0"/>
              <a:t> (Concrete Observer)</a:t>
            </a:r>
          </a:p>
          <a:p>
            <a:r>
              <a:rPr lang="en-IN" dirty="0"/>
              <a:t>public class </a:t>
            </a:r>
            <a:r>
              <a:rPr lang="en-IN" dirty="0" err="1"/>
              <a:t>ForecastDisplay</a:t>
            </a:r>
            <a:r>
              <a:rPr lang="en-IN" dirty="0"/>
              <a:t> implements Observer {</a:t>
            </a:r>
          </a:p>
          <a:p>
            <a:r>
              <a:rPr lang="en-IN" dirty="0"/>
              <a:t>    private float pressure;</a:t>
            </a:r>
          </a:p>
          <a:p>
            <a:endParaRPr lang="en-IN" dirty="0"/>
          </a:p>
          <a:p>
            <a:r>
              <a:rPr lang="en-IN" dirty="0"/>
              <a:t>    public void update(float temperature, float humidity, float pressure) {</a:t>
            </a:r>
          </a:p>
          <a:p>
            <a:r>
              <a:rPr lang="en-IN" dirty="0"/>
              <a:t>        </a:t>
            </a:r>
            <a:r>
              <a:rPr lang="en-IN" dirty="0" err="1"/>
              <a:t>this.pressure</a:t>
            </a:r>
            <a:r>
              <a:rPr lang="en-IN" dirty="0"/>
              <a:t> = pressure;</a:t>
            </a:r>
          </a:p>
          <a:p>
            <a:r>
              <a:rPr lang="en-IN" dirty="0"/>
              <a:t>        display();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public void display() {</a:t>
            </a:r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("Forecast: Pressure is " + pressure + " </a:t>
            </a:r>
            <a:r>
              <a:rPr lang="en-IN" dirty="0" err="1"/>
              <a:t>hPa</a:t>
            </a:r>
            <a:r>
              <a:rPr lang="en-IN" dirty="0"/>
              <a:t>");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164369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24589-296D-E309-08B9-DD2501FA5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7795"/>
            <a:ext cx="10515600" cy="5699168"/>
          </a:xfrm>
        </p:spPr>
        <p:txBody>
          <a:bodyPr>
            <a:normAutofit fontScale="70000" lnSpcReduction="20000"/>
          </a:bodyPr>
          <a:lstStyle/>
          <a:p>
            <a:r>
              <a:rPr lang="en-IN" dirty="0"/>
              <a:t>//Main</a:t>
            </a:r>
          </a:p>
          <a:p>
            <a:r>
              <a:rPr lang="en-IN" dirty="0"/>
              <a:t>public class </a:t>
            </a:r>
            <a:r>
              <a:rPr lang="en-IN" dirty="0" err="1"/>
              <a:t>WeatherApp</a:t>
            </a:r>
            <a:r>
              <a:rPr lang="en-IN" dirty="0"/>
              <a:t> {</a:t>
            </a:r>
          </a:p>
          <a:p>
            <a:r>
              <a:rPr lang="en-IN" dirty="0"/>
              <a:t>    public static void main(String[] </a:t>
            </a:r>
            <a:r>
              <a:rPr lang="en-IN" dirty="0" err="1"/>
              <a:t>args</a:t>
            </a:r>
            <a:r>
              <a:rPr lang="en-IN" dirty="0"/>
              <a:t>) {</a:t>
            </a:r>
          </a:p>
          <a:p>
            <a:r>
              <a:rPr lang="en-IN" dirty="0"/>
              <a:t>        </a:t>
            </a:r>
            <a:r>
              <a:rPr lang="en-IN" dirty="0" err="1"/>
              <a:t>WeatherStation</a:t>
            </a:r>
            <a:r>
              <a:rPr lang="en-IN" dirty="0"/>
              <a:t> </a:t>
            </a:r>
            <a:r>
              <a:rPr lang="en-IN" dirty="0" err="1"/>
              <a:t>weatherStation</a:t>
            </a:r>
            <a:r>
              <a:rPr lang="en-IN" dirty="0"/>
              <a:t> = new </a:t>
            </a:r>
            <a:r>
              <a:rPr lang="en-IN" dirty="0" err="1"/>
              <a:t>WeatherStation</a:t>
            </a:r>
            <a:r>
              <a:rPr lang="en-IN" dirty="0"/>
              <a:t>();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CurrentConditionsDisplay</a:t>
            </a:r>
            <a:r>
              <a:rPr lang="en-IN" dirty="0"/>
              <a:t> </a:t>
            </a:r>
            <a:r>
              <a:rPr lang="en-IN" dirty="0" err="1"/>
              <a:t>currentDisplay</a:t>
            </a:r>
            <a:r>
              <a:rPr lang="en-IN" dirty="0"/>
              <a:t> = new </a:t>
            </a:r>
            <a:r>
              <a:rPr lang="en-IN" dirty="0" err="1"/>
              <a:t>CurrentConditionsDisplay</a:t>
            </a:r>
            <a:r>
              <a:rPr lang="en-IN" dirty="0"/>
              <a:t>();</a:t>
            </a:r>
          </a:p>
          <a:p>
            <a:r>
              <a:rPr lang="en-IN" dirty="0"/>
              <a:t>        </a:t>
            </a:r>
            <a:r>
              <a:rPr lang="en-IN" dirty="0" err="1"/>
              <a:t>ForecastDisplay</a:t>
            </a:r>
            <a:r>
              <a:rPr lang="en-IN" dirty="0"/>
              <a:t> </a:t>
            </a:r>
            <a:r>
              <a:rPr lang="en-IN" dirty="0" err="1"/>
              <a:t>forecastDisplay</a:t>
            </a:r>
            <a:r>
              <a:rPr lang="en-IN" dirty="0"/>
              <a:t> = new </a:t>
            </a:r>
            <a:r>
              <a:rPr lang="en-IN" dirty="0" err="1"/>
              <a:t>ForecastDisplay</a:t>
            </a:r>
            <a:r>
              <a:rPr lang="en-IN" dirty="0"/>
              <a:t>();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weatherStation.registerObserver</a:t>
            </a:r>
            <a:r>
              <a:rPr lang="en-IN" dirty="0"/>
              <a:t>(</a:t>
            </a:r>
            <a:r>
              <a:rPr lang="en-IN" dirty="0" err="1"/>
              <a:t>currentDisplay</a:t>
            </a:r>
            <a:r>
              <a:rPr lang="en-IN" dirty="0"/>
              <a:t>);</a:t>
            </a:r>
          </a:p>
          <a:p>
            <a:r>
              <a:rPr lang="en-IN" dirty="0"/>
              <a:t>        </a:t>
            </a:r>
            <a:r>
              <a:rPr lang="en-IN" dirty="0" err="1"/>
              <a:t>weatherStation.registerObserver</a:t>
            </a:r>
            <a:r>
              <a:rPr lang="en-IN" dirty="0"/>
              <a:t>(</a:t>
            </a:r>
            <a:r>
              <a:rPr lang="en-IN" dirty="0" err="1"/>
              <a:t>forecastDisplay</a:t>
            </a:r>
            <a:r>
              <a:rPr lang="en-IN" dirty="0"/>
              <a:t>);</a:t>
            </a:r>
          </a:p>
          <a:p>
            <a:endParaRPr lang="en-IN" dirty="0"/>
          </a:p>
          <a:p>
            <a:r>
              <a:rPr lang="en-IN" dirty="0"/>
              <a:t>        // Simulating new weather data</a:t>
            </a:r>
          </a:p>
          <a:p>
            <a:r>
              <a:rPr lang="en-IN" dirty="0"/>
              <a:t>        </a:t>
            </a:r>
            <a:r>
              <a:rPr lang="en-IN" dirty="0" err="1"/>
              <a:t>weatherStation.setMeasurements</a:t>
            </a:r>
            <a:r>
              <a:rPr lang="en-IN" dirty="0"/>
              <a:t>(25.5f, 65.0f, 1013.0f);</a:t>
            </a:r>
          </a:p>
          <a:p>
            <a:r>
              <a:rPr lang="en-IN" dirty="0"/>
              <a:t>        </a:t>
            </a:r>
            <a:r>
              <a:rPr lang="en-IN" dirty="0" err="1"/>
              <a:t>weatherStation.setMeasurements</a:t>
            </a:r>
            <a:r>
              <a:rPr lang="en-IN" dirty="0"/>
              <a:t>(27.0f, 70.0f, 1012.5f);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81087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0E1B1-241D-EC70-BBCD-CB60834AD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1A17E-D60E-8FD4-E371-CA4E95FB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Observer Pattern is essential for implementing distributed event-handling systems.</a:t>
            </a:r>
          </a:p>
          <a:p>
            <a:endParaRPr lang="en-US" dirty="0"/>
          </a:p>
          <a:p>
            <a:r>
              <a:rPr lang="en-US" dirty="0"/>
              <a:t>It promotes a clean separation between the subject and its observers.</a:t>
            </a:r>
          </a:p>
          <a:p>
            <a:endParaRPr lang="en-US" dirty="0"/>
          </a:p>
          <a:p>
            <a:r>
              <a:rPr lang="en-US" dirty="0"/>
              <a:t>Ideal for scenarios requiring dynamic relationships between objects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39147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ED601-8E5D-3C9C-968A-B80EB44D2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Template Design Pattern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6C54B9-5C0D-A0BC-D960-C68364A9AB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56275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74AAE-979A-03D2-2CA2-144FF4C80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99B8C-7786-62F8-C936-EA6BB93A4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Template Method Pattern</a:t>
            </a:r>
            <a:r>
              <a:rPr lang="en-US" dirty="0"/>
              <a:t> defines the </a:t>
            </a:r>
            <a:r>
              <a:rPr lang="en-US" b="1" dirty="0"/>
              <a:t>skeleton of an algorithm</a:t>
            </a:r>
            <a:r>
              <a:rPr lang="en-US" dirty="0"/>
              <a:t> in a method, deferring some steps to subclasses.</a:t>
            </a:r>
          </a:p>
          <a:p>
            <a:r>
              <a:rPr lang="en-US" dirty="0"/>
              <a:t> It allows subclasses to redefine certain steps of the algorithm </a:t>
            </a:r>
            <a:r>
              <a:rPr lang="en-US" b="1" dirty="0"/>
              <a:t>without changing its structure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979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00937-7306-1E54-29FD-D90BEBD89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04CD3-98BB-B570-C7CF-49A542E4DE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769" r="2027" b="5324"/>
          <a:stretch/>
        </p:blipFill>
        <p:spPr>
          <a:xfrm>
            <a:off x="0" y="0"/>
            <a:ext cx="11944865" cy="67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156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35CD3-CF24-29B3-EEC9-92A2C74CF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F7B39-D704-1BD5-4BAD-8E4D4BA87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Observer Design Pattern</a:t>
            </a:r>
            <a:r>
              <a:rPr lang="en-US" dirty="0"/>
              <a:t> is a </a:t>
            </a:r>
            <a:r>
              <a:rPr lang="en-US" b="1" dirty="0"/>
              <a:t>behavioral pattern</a:t>
            </a:r>
            <a:r>
              <a:rPr lang="en-US" dirty="0"/>
              <a:t> that defines a one-to-many dependency between objects so that when one object (the </a:t>
            </a:r>
            <a:r>
              <a:rPr lang="en-US" b="1" dirty="0"/>
              <a:t>subject</a:t>
            </a:r>
            <a:r>
              <a:rPr lang="en-US" dirty="0"/>
              <a:t>) changes state, all its dependents (the </a:t>
            </a:r>
            <a:r>
              <a:rPr lang="en-US" b="1" dirty="0"/>
              <a:t>observers</a:t>
            </a:r>
            <a:r>
              <a:rPr lang="en-US" dirty="0"/>
              <a:t>) are notified and updated automatically.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The observer pattern is also known as Dependents or Publish-Subscribe.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24536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6B04B-D224-067B-CC9E-0441BCE3B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700" b="1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  <a:t>Template Method Design Pattern: Real-Time Example with Coffee Making</a:t>
            </a:r>
            <a:br>
              <a:rPr lang="en-US" b="1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ED56355-27BC-3DFB-086D-7BBFC6E9C0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4270" y="1062038"/>
            <a:ext cx="10699345" cy="5536470"/>
          </a:xfrm>
        </p:spPr>
      </p:pic>
    </p:spTree>
    <p:extLst>
      <p:ext uri="{BB962C8B-B14F-4D97-AF65-F5344CB8AC3E}">
        <p14:creationId xmlns:p14="http://schemas.microsoft.com/office/powerpoint/2010/main" val="8478510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4605B-2DB9-7956-E197-DA88BB4B8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700" b="1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  <a:t>Template Method Design Pattern: Real Time Example of Building a Car</a:t>
            </a:r>
            <a:br>
              <a:rPr lang="en-US" b="1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533EF4-0EEE-928E-AD84-18C7F14D4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4476" y="1169988"/>
            <a:ext cx="9243047" cy="5006975"/>
          </a:xfrm>
        </p:spPr>
      </p:pic>
    </p:spTree>
    <p:extLst>
      <p:ext uri="{BB962C8B-B14F-4D97-AF65-F5344CB8AC3E}">
        <p14:creationId xmlns:p14="http://schemas.microsoft.com/office/powerpoint/2010/main" val="28628436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81B37-B641-9CEF-CF23-3CAB84E6C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A4A04-BFD5-4ACA-23D0-2BDB59210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  <a:p>
            <a:r>
              <a:rPr lang="en-US" dirty="0"/>
              <a:t>Promotes code reuse by factoring out common code in a base class</a:t>
            </a:r>
          </a:p>
          <a:p>
            <a:endParaRPr lang="en-US" dirty="0"/>
          </a:p>
          <a:p>
            <a:r>
              <a:rPr lang="en-US" dirty="0"/>
              <a:t>Inversion of control: Subclasses decide the specifics without altering the algorithm</a:t>
            </a:r>
          </a:p>
          <a:p>
            <a:endParaRPr lang="en-US" dirty="0"/>
          </a:p>
          <a:p>
            <a:r>
              <a:rPr lang="en-US" dirty="0"/>
              <a:t>Ensures consistency in how subclasses implement certain steps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9108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93292-5E7C-0A1A-C46A-C4E2D20B9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D1BA85-DA65-32B9-3344-A9269124E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1625" y="2582069"/>
            <a:ext cx="9048750" cy="2838450"/>
          </a:xfrm>
        </p:spPr>
      </p:pic>
    </p:spTree>
    <p:extLst>
      <p:ext uri="{BB962C8B-B14F-4D97-AF65-F5344CB8AC3E}">
        <p14:creationId xmlns:p14="http://schemas.microsoft.com/office/powerpoint/2010/main" val="10187795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BBA5-20F5-61BC-C0A4-C844F4A24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  <a:t>Template Design Pattern or Template Method Design Pattern Implementation: Building a House</a:t>
            </a:r>
            <a:br>
              <a:rPr lang="en-US" b="1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AACF75-1BDE-70D1-4D49-8478EE88E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89025"/>
            <a:ext cx="10515600" cy="5584799"/>
          </a:xfrm>
        </p:spPr>
      </p:pic>
    </p:spTree>
    <p:extLst>
      <p:ext uri="{BB962C8B-B14F-4D97-AF65-F5344CB8AC3E}">
        <p14:creationId xmlns:p14="http://schemas.microsoft.com/office/powerpoint/2010/main" val="32426456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BEBC60-048F-4CFE-D731-8C9C55150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082" y="650789"/>
            <a:ext cx="10923372" cy="5526174"/>
          </a:xfrm>
        </p:spPr>
      </p:pic>
    </p:spTree>
    <p:extLst>
      <p:ext uri="{BB962C8B-B14F-4D97-AF65-F5344CB8AC3E}">
        <p14:creationId xmlns:p14="http://schemas.microsoft.com/office/powerpoint/2010/main" val="27134589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B6BE60-7A6C-A1E1-BAD1-A5FE8F1F02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876" y="626076"/>
            <a:ext cx="9695935" cy="5165918"/>
          </a:xfrm>
        </p:spPr>
      </p:pic>
    </p:spTree>
    <p:extLst>
      <p:ext uri="{BB962C8B-B14F-4D97-AF65-F5344CB8AC3E}">
        <p14:creationId xmlns:p14="http://schemas.microsoft.com/office/powerpoint/2010/main" val="10115660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D56807-40DE-2D08-558B-937A51CBE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6375" y="708454"/>
            <a:ext cx="9239250" cy="5416915"/>
          </a:xfrm>
        </p:spPr>
      </p:pic>
    </p:spTree>
    <p:extLst>
      <p:ext uri="{BB962C8B-B14F-4D97-AF65-F5344CB8AC3E}">
        <p14:creationId xmlns:p14="http://schemas.microsoft.com/office/powerpoint/2010/main" val="20425161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4C6CD9-8492-75BE-B07B-57710964B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3100" y="1853406"/>
            <a:ext cx="8305800" cy="4295775"/>
          </a:xfrm>
        </p:spPr>
      </p:pic>
    </p:spTree>
    <p:extLst>
      <p:ext uri="{BB962C8B-B14F-4D97-AF65-F5344CB8AC3E}">
        <p14:creationId xmlns:p14="http://schemas.microsoft.com/office/powerpoint/2010/main" val="39120935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92EBA-D7B1-68D8-546A-D0144356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3BDB88-6E93-2092-4D85-C394921F5C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837" y="2177256"/>
            <a:ext cx="8696325" cy="3648075"/>
          </a:xfrm>
        </p:spPr>
      </p:pic>
    </p:spTree>
    <p:extLst>
      <p:ext uri="{BB962C8B-B14F-4D97-AF65-F5344CB8AC3E}">
        <p14:creationId xmlns:p14="http://schemas.microsoft.com/office/powerpoint/2010/main" val="3422173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A29855-DA01-4FA1-782B-84850B40BB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984" y="420130"/>
            <a:ext cx="11269362" cy="589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5320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019DB-E464-C397-AA59-E10C04CDE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C4B1A-C5D4-95D9-C25E-37FCCDDE0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Scenario: Document Generation System</a:t>
            </a:r>
          </a:p>
          <a:p>
            <a:r>
              <a:rPr lang="en-US" dirty="0"/>
              <a:t>Goal</a:t>
            </a:r>
          </a:p>
          <a:p>
            <a:r>
              <a:rPr lang="en-US" dirty="0"/>
              <a:t>You want to build a system that generates reports in different formats — e.g., PDF, HTML. The structure of the document is the same:</a:t>
            </a:r>
          </a:p>
          <a:p>
            <a:r>
              <a:rPr lang="en-US" dirty="0"/>
              <a:t>Header</a:t>
            </a:r>
          </a:p>
          <a:p>
            <a:r>
              <a:rPr lang="en-US" dirty="0"/>
              <a:t>Content</a:t>
            </a:r>
          </a:p>
          <a:p>
            <a:r>
              <a:rPr lang="en-US" dirty="0"/>
              <a:t>Footer</a:t>
            </a:r>
          </a:p>
          <a:p>
            <a:r>
              <a:rPr lang="en-US" dirty="0"/>
              <a:t>The format of these parts varies based on the type of report.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76249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E72FE-48F5-3E96-A0FF-02A5BB0C6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dirty="0"/>
              <a:t>Abstract Class: </a:t>
            </a:r>
            <a:r>
              <a:rPr lang="en-IN" dirty="0" err="1"/>
              <a:t>DocumentGenerator</a:t>
            </a: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3648D-C2B7-8847-FAC6-D35824A4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48497"/>
            <a:ext cx="10515600" cy="5328466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abstract class </a:t>
            </a:r>
            <a:r>
              <a:rPr lang="en-IN" dirty="0" err="1"/>
              <a:t>DocumentGenerator</a:t>
            </a:r>
            <a:r>
              <a:rPr lang="en-IN" dirty="0"/>
              <a:t> {</a:t>
            </a:r>
          </a:p>
          <a:p>
            <a:r>
              <a:rPr lang="en-IN" dirty="0"/>
              <a:t>    // Template Method</a:t>
            </a:r>
          </a:p>
          <a:p>
            <a:r>
              <a:rPr lang="en-IN" dirty="0"/>
              <a:t>    public final void </a:t>
            </a:r>
            <a:r>
              <a:rPr lang="en-IN" dirty="0" err="1"/>
              <a:t>generateDocument</a:t>
            </a:r>
            <a:r>
              <a:rPr lang="en-IN" dirty="0"/>
              <a:t>() {</a:t>
            </a:r>
          </a:p>
          <a:p>
            <a:r>
              <a:rPr lang="en-IN" dirty="0"/>
              <a:t>        </a:t>
            </a:r>
            <a:r>
              <a:rPr lang="en-IN" dirty="0" err="1"/>
              <a:t>writeHeader</a:t>
            </a:r>
            <a:r>
              <a:rPr lang="en-IN" dirty="0"/>
              <a:t>();</a:t>
            </a:r>
          </a:p>
          <a:p>
            <a:r>
              <a:rPr lang="en-IN" dirty="0"/>
              <a:t>        </a:t>
            </a:r>
            <a:r>
              <a:rPr lang="en-IN" dirty="0" err="1"/>
              <a:t>writeContent</a:t>
            </a:r>
            <a:r>
              <a:rPr lang="en-IN" dirty="0"/>
              <a:t>();</a:t>
            </a:r>
          </a:p>
          <a:p>
            <a:r>
              <a:rPr lang="en-IN" dirty="0"/>
              <a:t>        </a:t>
            </a:r>
            <a:r>
              <a:rPr lang="en-IN" dirty="0" err="1"/>
              <a:t>writeFooter</a:t>
            </a:r>
            <a:r>
              <a:rPr lang="en-IN" dirty="0"/>
              <a:t>();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abstract void </a:t>
            </a:r>
            <a:r>
              <a:rPr lang="en-IN" dirty="0" err="1"/>
              <a:t>writeHeader</a:t>
            </a:r>
            <a:r>
              <a:rPr lang="en-IN" dirty="0"/>
              <a:t>();</a:t>
            </a:r>
          </a:p>
          <a:p>
            <a:r>
              <a:rPr lang="en-IN" dirty="0"/>
              <a:t>    abstract void </a:t>
            </a:r>
            <a:r>
              <a:rPr lang="en-IN" dirty="0" err="1"/>
              <a:t>writeContent</a:t>
            </a:r>
            <a:r>
              <a:rPr lang="en-IN" dirty="0"/>
              <a:t>();</a:t>
            </a:r>
          </a:p>
          <a:p>
            <a:r>
              <a:rPr lang="en-IN" dirty="0"/>
              <a:t>    abstract void </a:t>
            </a:r>
            <a:r>
              <a:rPr lang="en-IN" dirty="0" err="1"/>
              <a:t>writeFooter</a:t>
            </a:r>
            <a:r>
              <a:rPr lang="en-IN" dirty="0"/>
              <a:t>();</a:t>
            </a:r>
          </a:p>
          <a:p>
            <a:r>
              <a:rPr lang="en-IN" dirty="0"/>
              <a:t>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49535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992A4-A9DF-8354-CBF4-80A580821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Concrete Class: </a:t>
            </a:r>
            <a:r>
              <a:rPr lang="en-IN" dirty="0" err="1"/>
              <a:t>PDFDocument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5099A-5ED5-F964-135F-6B00DC9FE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/>
              <a:t>class </a:t>
            </a:r>
            <a:r>
              <a:rPr lang="en-IN" dirty="0" err="1"/>
              <a:t>PDFDocument</a:t>
            </a:r>
            <a:r>
              <a:rPr lang="en-IN" dirty="0"/>
              <a:t> extends </a:t>
            </a:r>
            <a:r>
              <a:rPr lang="en-IN" dirty="0" err="1"/>
              <a:t>DocumentGenerator</a:t>
            </a:r>
            <a:r>
              <a:rPr lang="en-IN" dirty="0"/>
              <a:t> {</a:t>
            </a:r>
          </a:p>
          <a:p>
            <a:r>
              <a:rPr lang="en-IN" dirty="0"/>
              <a:t>    void </a:t>
            </a:r>
            <a:r>
              <a:rPr lang="en-IN" dirty="0" err="1"/>
              <a:t>writeHeader</a:t>
            </a:r>
            <a:r>
              <a:rPr lang="en-IN" dirty="0"/>
              <a:t>() {</a:t>
            </a:r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("PDF Header: Company Logo");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void </a:t>
            </a:r>
            <a:r>
              <a:rPr lang="en-IN" dirty="0" err="1"/>
              <a:t>writeContent</a:t>
            </a:r>
            <a:r>
              <a:rPr lang="en-IN" dirty="0"/>
              <a:t>() {</a:t>
            </a:r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("PDF Content: Financial Summary in tables");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void </a:t>
            </a:r>
            <a:r>
              <a:rPr lang="en-IN" dirty="0" err="1"/>
              <a:t>writeFooter</a:t>
            </a:r>
            <a:r>
              <a:rPr lang="en-IN" dirty="0"/>
              <a:t>() {</a:t>
            </a:r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("PDF Footer: Confidential - Page 1");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921261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6F637-E886-78A5-B613-15451FB9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Concrete Class: </a:t>
            </a:r>
            <a:r>
              <a:rPr lang="en-IN" dirty="0" err="1"/>
              <a:t>HTMLDocument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2F952-9B73-B88D-9CBF-75BA79FA8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/>
              <a:t>class </a:t>
            </a:r>
            <a:r>
              <a:rPr lang="en-IN" dirty="0" err="1"/>
              <a:t>HTMLDocument</a:t>
            </a:r>
            <a:r>
              <a:rPr lang="en-IN" dirty="0"/>
              <a:t> extends </a:t>
            </a:r>
            <a:r>
              <a:rPr lang="en-IN" dirty="0" err="1"/>
              <a:t>DocumentGenerator</a:t>
            </a:r>
            <a:r>
              <a:rPr lang="en-IN" dirty="0"/>
              <a:t> {</a:t>
            </a:r>
          </a:p>
          <a:p>
            <a:r>
              <a:rPr lang="en-IN" dirty="0"/>
              <a:t>    void </a:t>
            </a:r>
            <a:r>
              <a:rPr lang="en-IN" dirty="0" err="1"/>
              <a:t>writeHeader</a:t>
            </a:r>
            <a:r>
              <a:rPr lang="en-IN" dirty="0"/>
              <a:t>() {</a:t>
            </a:r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("&lt;h1&gt;HTML Report Title&lt;/h1&gt;");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void </a:t>
            </a:r>
            <a:r>
              <a:rPr lang="en-IN" dirty="0" err="1"/>
              <a:t>writeContent</a:t>
            </a:r>
            <a:r>
              <a:rPr lang="en-IN" dirty="0"/>
              <a:t>() {</a:t>
            </a:r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("&lt;p&gt;HTML content with graphs and tables&lt;/p&gt;");</a:t>
            </a:r>
          </a:p>
          <a:p>
            <a:r>
              <a:rPr lang="en-IN" dirty="0"/>
              <a:t>    }</a:t>
            </a:r>
          </a:p>
          <a:p>
            <a:endParaRPr lang="en-IN" dirty="0"/>
          </a:p>
          <a:p>
            <a:r>
              <a:rPr lang="en-IN" dirty="0"/>
              <a:t>    void </a:t>
            </a:r>
            <a:r>
              <a:rPr lang="en-IN" dirty="0" err="1"/>
              <a:t>writeFooter</a:t>
            </a:r>
            <a:r>
              <a:rPr lang="en-IN" dirty="0"/>
              <a:t>() {</a:t>
            </a:r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("&lt;footer&gt;Generated by System&lt;/footer&gt;");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858094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315DF-0E5C-558E-CF73-0C5B17E4E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Demo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6D2A8-360E-BA3A-DCA4-547BA3739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/>
              <a:t>public class </a:t>
            </a:r>
            <a:r>
              <a:rPr lang="en-IN" dirty="0" err="1"/>
              <a:t>TemplateMethodExample</a:t>
            </a:r>
            <a:r>
              <a:rPr lang="en-IN" dirty="0"/>
              <a:t> {</a:t>
            </a:r>
          </a:p>
          <a:p>
            <a:r>
              <a:rPr lang="en-IN" dirty="0"/>
              <a:t>    public static void main(String[] </a:t>
            </a:r>
            <a:r>
              <a:rPr lang="en-IN" dirty="0" err="1"/>
              <a:t>args</a:t>
            </a:r>
            <a:r>
              <a:rPr lang="en-IN" dirty="0"/>
              <a:t>) {</a:t>
            </a:r>
          </a:p>
          <a:p>
            <a:r>
              <a:rPr lang="en-IN" dirty="0"/>
              <a:t>        </a:t>
            </a:r>
            <a:r>
              <a:rPr lang="en-IN" dirty="0" err="1"/>
              <a:t>DocumentGenerator</a:t>
            </a:r>
            <a:r>
              <a:rPr lang="en-IN" dirty="0"/>
              <a:t> pdf = new </a:t>
            </a:r>
            <a:r>
              <a:rPr lang="en-IN" dirty="0" err="1"/>
              <a:t>PDFDocument</a:t>
            </a:r>
            <a:r>
              <a:rPr lang="en-IN" dirty="0"/>
              <a:t>();</a:t>
            </a:r>
          </a:p>
          <a:p>
            <a:r>
              <a:rPr lang="en-IN" dirty="0"/>
              <a:t>        </a:t>
            </a:r>
            <a:r>
              <a:rPr lang="en-IN" dirty="0" err="1"/>
              <a:t>DocumentGenerator</a:t>
            </a:r>
            <a:r>
              <a:rPr lang="en-IN" dirty="0"/>
              <a:t> html = new </a:t>
            </a:r>
            <a:r>
              <a:rPr lang="en-IN" dirty="0" err="1"/>
              <a:t>HTMLDocument</a:t>
            </a:r>
            <a:r>
              <a:rPr lang="en-IN" dirty="0"/>
              <a:t>();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("Generating PDF Document:");</a:t>
            </a:r>
          </a:p>
          <a:p>
            <a:r>
              <a:rPr lang="en-IN" dirty="0"/>
              <a:t>        </a:t>
            </a:r>
            <a:r>
              <a:rPr lang="en-IN" dirty="0" err="1"/>
              <a:t>pdf.generateDocument</a:t>
            </a:r>
            <a:r>
              <a:rPr lang="en-IN" dirty="0"/>
              <a:t>();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System.out.println</a:t>
            </a:r>
            <a:r>
              <a:rPr lang="en-IN" dirty="0"/>
              <a:t>("\</a:t>
            </a:r>
            <a:r>
              <a:rPr lang="en-IN" dirty="0" err="1"/>
              <a:t>nGenerating</a:t>
            </a:r>
            <a:r>
              <a:rPr lang="en-IN" dirty="0"/>
              <a:t> HTML Document:");</a:t>
            </a:r>
          </a:p>
          <a:p>
            <a:r>
              <a:rPr lang="en-IN" dirty="0"/>
              <a:t>        </a:t>
            </a:r>
            <a:r>
              <a:rPr lang="en-IN" dirty="0" err="1"/>
              <a:t>html.generateDocument</a:t>
            </a:r>
            <a:r>
              <a:rPr lang="en-IN" dirty="0"/>
              <a:t>();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70449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475B2-7631-1521-37C8-247DA43C4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2EF68-961C-4866-2892-90C79DC03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Generating PDF Document:</a:t>
            </a:r>
          </a:p>
          <a:p>
            <a:r>
              <a:rPr lang="en-IN" dirty="0"/>
              <a:t>PDF Header: Company Logo</a:t>
            </a:r>
          </a:p>
          <a:p>
            <a:r>
              <a:rPr lang="en-IN" dirty="0"/>
              <a:t>PDF Content: Financial Summary in tables</a:t>
            </a:r>
          </a:p>
          <a:p>
            <a:r>
              <a:rPr lang="en-IN" dirty="0"/>
              <a:t>PDF Footer: Confidential - Page 1</a:t>
            </a:r>
          </a:p>
          <a:p>
            <a:endParaRPr lang="en-IN" dirty="0"/>
          </a:p>
          <a:p>
            <a:r>
              <a:rPr lang="en-IN" dirty="0"/>
              <a:t>Generating HTML Document:</a:t>
            </a:r>
          </a:p>
          <a:p>
            <a:r>
              <a:rPr lang="en-IN" dirty="0"/>
              <a:t>&lt;h1&gt;HTML Report Title&lt;/h1&gt;</a:t>
            </a:r>
          </a:p>
          <a:p>
            <a:r>
              <a:rPr lang="en-IN" dirty="0"/>
              <a:t>&lt;p&gt;HTML content with graphs and tables&lt;/p&gt;</a:t>
            </a:r>
          </a:p>
          <a:p>
            <a:r>
              <a:rPr lang="en-IN"/>
              <a:t>&lt;footer&gt;Generated by System&lt;/footer&gt;</a:t>
            </a:r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1016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ED6F51-1345-BC68-78A7-1DCB8A0F5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5503" y="98855"/>
            <a:ext cx="10997513" cy="62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09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BF0AB-7F18-8392-4ECB-D18F625F1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B042D-01E8-7E9E-E477-B2D1F397A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Key Concepts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Subject</a:t>
            </a:r>
            <a:r>
              <a:rPr lang="en-US" dirty="0"/>
              <a:t>: Maintains a list of observers and notifies them of changes.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Observer</a:t>
            </a:r>
            <a:r>
              <a:rPr lang="en-US" dirty="0"/>
              <a:t>: Defines an interface for receiving updates.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ConcreteSubject</a:t>
            </a:r>
            <a:r>
              <a:rPr lang="en-US" dirty="0"/>
              <a:t>: Stores the state of interest and notifies observers on state changes.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ConcreteObserver</a:t>
            </a:r>
            <a:r>
              <a:rPr lang="en-US" dirty="0"/>
              <a:t>: Implements the Observer interface and responds to updates.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134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DAB-390E-ABDC-F008-B7530D95A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9D046-4A28-1F52-61E5-348A384AF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b="1" dirty="0"/>
              <a:t>Scenario Example: Weather Station</a:t>
            </a:r>
          </a:p>
          <a:p>
            <a:r>
              <a:rPr lang="en-US" dirty="0"/>
              <a:t>A </a:t>
            </a:r>
            <a:r>
              <a:rPr lang="en-US" b="1" dirty="0" err="1"/>
              <a:t>WeatherStation</a:t>
            </a:r>
            <a:r>
              <a:rPr lang="en-US" dirty="0"/>
              <a:t> (subject) broadcasts temperature updates. Several </a:t>
            </a:r>
            <a:r>
              <a:rPr lang="en-US" b="1" dirty="0"/>
              <a:t>displays</a:t>
            </a:r>
            <a:r>
              <a:rPr lang="en-US" dirty="0"/>
              <a:t> (observers) like a </a:t>
            </a:r>
            <a:r>
              <a:rPr lang="en-US" b="1" dirty="0"/>
              <a:t>mobile app</a:t>
            </a:r>
            <a:r>
              <a:rPr lang="en-US" dirty="0"/>
              <a:t>, </a:t>
            </a:r>
            <a:r>
              <a:rPr lang="en-US" b="1" dirty="0"/>
              <a:t>LED panel</a:t>
            </a:r>
            <a:r>
              <a:rPr lang="en-US" dirty="0"/>
              <a:t>, or </a:t>
            </a:r>
            <a:r>
              <a:rPr lang="en-US" b="1" dirty="0"/>
              <a:t>website widget</a:t>
            </a:r>
            <a:r>
              <a:rPr lang="en-US" dirty="0"/>
              <a:t> subscribe to receive updates.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399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D287F-9EB2-EE0B-5542-A4B5E7379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F8D15-79C6-B802-974A-7A87A180A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When to Use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When changes in one object require updates in others.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When an object should notify other objects without knowing who they are.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4066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F1A29609D21A4D997AA20CD7CB5988" ma:contentTypeVersion="4" ma:contentTypeDescription="Create a new document." ma:contentTypeScope="" ma:versionID="9c640a0d37aff8b1a0fd9672169ad189">
  <xsd:schema xmlns:xsd="http://www.w3.org/2001/XMLSchema" xmlns:xs="http://www.w3.org/2001/XMLSchema" xmlns:p="http://schemas.microsoft.com/office/2006/metadata/properties" xmlns:ns2="e4935928-ceba-4c7a-86b6-9146343f5574" targetNamespace="http://schemas.microsoft.com/office/2006/metadata/properties" ma:root="true" ma:fieldsID="ca0e3379ca9818699191799b8c20dea7" ns2:_="">
    <xsd:import namespace="e4935928-ceba-4c7a-86b6-9146343f557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935928-ceba-4c7a-86b6-9146343f55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1848ACC-CC38-4E2E-9430-56E67D8870F4}"/>
</file>

<file path=customXml/itemProps2.xml><?xml version="1.0" encoding="utf-8"?>
<ds:datastoreItem xmlns:ds="http://schemas.openxmlformats.org/officeDocument/2006/customXml" ds:itemID="{68803230-354B-4DAA-A11E-3032A6364126}"/>
</file>

<file path=customXml/itemProps3.xml><?xml version="1.0" encoding="utf-8"?>
<ds:datastoreItem xmlns:ds="http://schemas.openxmlformats.org/officeDocument/2006/customXml" ds:itemID="{0A1A869D-20B2-4A5A-A449-30D3CBD6E3A1}"/>
</file>

<file path=docProps/app.xml><?xml version="1.0" encoding="utf-8"?>
<Properties xmlns="http://schemas.openxmlformats.org/officeDocument/2006/extended-properties" xmlns:vt="http://schemas.openxmlformats.org/officeDocument/2006/docPropsVTypes">
  <TotalTime>6138</TotalTime>
  <Words>2218</Words>
  <Application>Microsoft Office PowerPoint</Application>
  <PresentationFormat>Widescreen</PresentationFormat>
  <Paragraphs>351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Arial</vt:lpstr>
      <vt:lpstr>Calibri</vt:lpstr>
      <vt:lpstr>Calibri Light</vt:lpstr>
      <vt:lpstr>inter-regular</vt:lpstr>
      <vt:lpstr>proximanova</vt:lpstr>
      <vt:lpstr>proximanovabold</vt:lpstr>
      <vt:lpstr>Roboto</vt:lpstr>
      <vt:lpstr>Office Theme</vt:lpstr>
      <vt:lpstr>Behavioral Design Patterns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Java Implementation – Interfaces</vt:lpstr>
      <vt:lpstr>Java Implementation – Concrete Classes</vt:lpstr>
      <vt:lpstr>PowerPoint Presentation</vt:lpstr>
      <vt:lpstr>Java Implementation – Demo</vt:lpstr>
      <vt:lpstr>PowerPoint Presentation</vt:lpstr>
      <vt:lpstr>Output:</vt:lpstr>
      <vt:lpstr>Real-World Applications </vt:lpstr>
      <vt:lpstr>Benefits </vt:lpstr>
      <vt:lpstr>Scenario: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</vt:lpstr>
      <vt:lpstr>Template Design Pattern</vt:lpstr>
      <vt:lpstr>PowerPoint Presentation</vt:lpstr>
      <vt:lpstr>PowerPoint Presentation</vt:lpstr>
      <vt:lpstr>Template Method Design Pattern: Real-Time Example with Coffee Making </vt:lpstr>
      <vt:lpstr>Template Method Design Pattern: Real Time Example of Building a Car </vt:lpstr>
      <vt:lpstr>PowerPoint Presentation</vt:lpstr>
      <vt:lpstr>PowerPoint Presentation</vt:lpstr>
      <vt:lpstr>Template Design Pattern or Template Method Design Pattern Implementation: Building a House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Abstract Class: DocumentGenerator  </vt:lpstr>
      <vt:lpstr>Concrete Class: PDFDocument</vt:lpstr>
      <vt:lpstr>Concrete Class: HTMLDocument</vt:lpstr>
      <vt:lpstr>Demo Program</vt:lpstr>
      <vt:lpstr>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Deepa G</dc:creator>
  <cp:lastModifiedBy>Deepa G</cp:lastModifiedBy>
  <cp:revision>32</cp:revision>
  <dcterms:created xsi:type="dcterms:W3CDTF">2024-09-05T00:47:23Z</dcterms:created>
  <dcterms:modified xsi:type="dcterms:W3CDTF">2025-04-30T01:32:22Z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0x01010048F1A29609D21A4D997AA20CD7CB5988</vt:lpwstr>
  </property>
</Properties>
</file>

<file path=docProps/thumbnail.jpeg>
</file>